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4E7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20040" y="178910"/>
            <a:ext cx="11548872" cy="640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INSTITUTIONAL TRAINING REPORT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773936" y="310896"/>
            <a:ext cx="8686800" cy="56630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3200" b="0" dirty="0">
                <a:solidFill>
                  <a:srgbClr val="000000"/>
                </a:solidFill>
                <a:latin typeface="Aptos"/>
              </a:rPr>
              <a:t>MUTHAYAMMAL POLYTECHNIC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73936" y="703473"/>
            <a:ext cx="8686800" cy="56630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3200" b="0" dirty="0">
                <a:solidFill>
                  <a:srgbClr val="000000"/>
                </a:solidFill>
                <a:latin typeface="Aptos"/>
              </a:rPr>
              <a:t>COLLEGE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73936" y="1150216"/>
            <a:ext cx="8686800" cy="397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100" b="1" dirty="0">
                <a:solidFill>
                  <a:srgbClr val="000000"/>
                </a:solidFill>
                <a:latin typeface="Aptos"/>
              </a:rPr>
              <a:t>Rasipuram - 637 408, Namakkal District, </a:t>
            </a:r>
            <a:r>
              <a:rPr sz="2100" b="1" dirty="0" err="1">
                <a:solidFill>
                  <a:srgbClr val="000000"/>
                </a:solidFill>
                <a:latin typeface="Aptos"/>
              </a:rPr>
              <a:t>Tamilnadu</a:t>
            </a:r>
            <a:endParaRPr lang="en-US" sz="2100" b="1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89504" y="2569464"/>
            <a:ext cx="21031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500" b="1" dirty="0">
                <a:solidFill>
                  <a:srgbClr val="000000"/>
                </a:solidFill>
                <a:latin typeface="Aptos"/>
              </a:rPr>
              <a:t>Name: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92624" y="2569464"/>
            <a:ext cx="585216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 dirty="0">
                <a:solidFill>
                  <a:srgbClr val="000000"/>
                </a:solidFill>
                <a:latin typeface="Aptos"/>
              </a:rPr>
              <a:t>p .</a:t>
            </a:r>
            <a:r>
              <a:rPr sz="1500" b="0" dirty="0" err="1">
                <a:solidFill>
                  <a:srgbClr val="000000"/>
                </a:solidFill>
                <a:latin typeface="Aptos"/>
              </a:rPr>
              <a:t>vignesh</a:t>
            </a:r>
            <a:endParaRPr sz="1500" b="0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54096" y="3291840"/>
            <a:ext cx="21031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500" b="1" dirty="0">
                <a:solidFill>
                  <a:srgbClr val="000000"/>
                </a:solidFill>
                <a:latin typeface="Aptos"/>
              </a:rPr>
              <a:t>Roll.no: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93792" y="3307399"/>
            <a:ext cx="585216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 dirty="0">
                <a:solidFill>
                  <a:srgbClr val="000000"/>
                </a:solidFill>
                <a:latin typeface="Aptos"/>
              </a:rPr>
              <a:t>24ct071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90672" y="3986531"/>
            <a:ext cx="21031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500" b="1" dirty="0">
                <a:solidFill>
                  <a:srgbClr val="000000"/>
                </a:solidFill>
                <a:latin typeface="Aptos"/>
              </a:rPr>
              <a:t>Reg.no: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57216" y="3993199"/>
            <a:ext cx="585216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 dirty="0">
                <a:solidFill>
                  <a:srgbClr val="000000"/>
                </a:solidFill>
                <a:latin typeface="Aptos"/>
              </a:rPr>
              <a:t>25502723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90672" y="4605629"/>
            <a:ext cx="2103120" cy="30469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lang="en-US" sz="1500" b="1" dirty="0">
                <a:solidFill>
                  <a:srgbClr val="000000"/>
                </a:solidFill>
                <a:latin typeface="Aptos"/>
              </a:rPr>
              <a:t>    </a:t>
            </a:r>
            <a:r>
              <a:rPr sz="1500" b="1" dirty="0">
                <a:solidFill>
                  <a:srgbClr val="000000"/>
                </a:solidFill>
                <a:latin typeface="Aptos"/>
              </a:rPr>
              <a:t>Year/</a:t>
            </a:r>
            <a:r>
              <a:rPr sz="1500" b="1" dirty="0" err="1">
                <a:solidFill>
                  <a:srgbClr val="000000"/>
                </a:solidFill>
                <a:latin typeface="Aptos"/>
              </a:rPr>
              <a:t>sem</a:t>
            </a:r>
            <a:r>
              <a:rPr sz="1500" b="1" dirty="0">
                <a:solidFill>
                  <a:srgbClr val="000000"/>
                </a:solidFill>
                <a:latin typeface="Aptos"/>
              </a:rPr>
              <a:t>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7216" y="4629709"/>
            <a:ext cx="585216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 dirty="0">
                <a:solidFill>
                  <a:srgbClr val="000000"/>
                </a:solidFill>
                <a:latin typeface="Aptos"/>
              </a:rPr>
              <a:t>3year/5th </a:t>
            </a:r>
            <a:r>
              <a:rPr sz="1500" b="0" dirty="0" err="1">
                <a:solidFill>
                  <a:srgbClr val="000000"/>
                </a:solidFill>
                <a:latin typeface="Aptos"/>
              </a:rPr>
              <a:t>sem</a:t>
            </a:r>
            <a:endParaRPr sz="1500" b="0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45920" y="5255106"/>
            <a:ext cx="21031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500" b="1" dirty="0">
                <a:solidFill>
                  <a:srgbClr val="000000"/>
                </a:solidFill>
                <a:latin typeface="Aptos"/>
              </a:rPr>
              <a:t>Topic: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49040" y="5284523"/>
            <a:ext cx="585216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 dirty="0">
                <a:solidFill>
                  <a:srgbClr val="000000"/>
                </a:solidFill>
                <a:latin typeface="Aptos"/>
              </a:rPr>
              <a:t>Artificial Intelligence and Data Science Using Python</a:t>
            </a:r>
          </a:p>
        </p:txBody>
      </p:sp>
      <p:pic>
        <p:nvPicPr>
          <p:cNvPr id="26" name="Picture 25" descr="Muthayammal Polytechnic College | Rasipuram">
            <a:extLst>
              <a:ext uri="{FF2B5EF4-FFF2-40B4-BE49-F238E27FC236}">
                <a16:creationId xmlns:a16="http://schemas.microsoft.com/office/drawing/2014/main" id="{01BE3CB7-ACC5-CFC2-5878-488BCE4B0C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32" t="10896" r="16749" b="13810"/>
          <a:stretch>
            <a:fillRect/>
          </a:stretch>
        </p:blipFill>
        <p:spPr>
          <a:xfrm>
            <a:off x="429903" y="296579"/>
            <a:ext cx="1344033" cy="1466218"/>
          </a:xfrm>
          <a:prstGeom prst="rect">
            <a:avLst/>
          </a:prstGeom>
        </p:spPr>
      </p:pic>
      <p:pic>
        <p:nvPicPr>
          <p:cNvPr id="27" name="Picture 26" descr="Muthayammal Polytechnic College | Rasipuram">
            <a:extLst>
              <a:ext uri="{FF2B5EF4-FFF2-40B4-BE49-F238E27FC236}">
                <a16:creationId xmlns:a16="http://schemas.microsoft.com/office/drawing/2014/main" id="{90A5C9B0-972F-0012-F6AD-677A49D750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84" t="6528" r="3054" b="5623"/>
          <a:stretch>
            <a:fillRect/>
          </a:stretch>
        </p:blipFill>
        <p:spPr>
          <a:xfrm>
            <a:off x="9914412" y="259294"/>
            <a:ext cx="1625783" cy="13683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10312" cy="685800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10312" y="0"/>
            <a:ext cx="91440" cy="6858000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0881360" y="0"/>
            <a:ext cx="1307592" cy="182880"/>
          </a:xfrm>
          <a:prstGeom prst="rect">
            <a:avLst/>
          </a:prstGeom>
          <a:solidFill>
            <a:srgbClr val="185B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521440" y="182880"/>
            <a:ext cx="667512" cy="109728"/>
          </a:xfrm>
          <a:prstGeom prst="rect">
            <a:avLst/>
          </a:prstGeom>
          <a:solidFill>
            <a:srgbClr val="F6BE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02920" y="438912"/>
            <a:ext cx="11155680" cy="5897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621792"/>
            <a:ext cx="10561320" cy="5047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2800" b="1" dirty="0">
                <a:solidFill>
                  <a:srgbClr val="082A52"/>
                </a:solidFill>
                <a:latin typeface="Aptos"/>
              </a:rPr>
              <a:t>Introduction to Artificial Intelligence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5166360" y="1179576"/>
            <a:ext cx="1828800" cy="50292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1481328"/>
            <a:ext cx="10625328" cy="3600986"/>
          </a:xfrm>
          <a:prstGeom prst="rect">
            <a:avLst/>
          </a:prstGeom>
          <a:noFill/>
        </p:spPr>
        <p:txBody>
          <a:bodyPr wrap="square" lIns="73152" tIns="54864" rIns="73152" bIns="36576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endParaRPr lang="en-US" sz="2200" dirty="0"/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Artificial Intelligence (AI) is a branch of computer science that makes machines perform tasks that usually require human intelligence.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AI systems can learn from information, recognize patterns, solve problems and support decision-making.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The main goal of AI is to build systems that can perform tasks in a smart and useful way.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Examples include voice assistants, recommendation systems, face recognition and chatbots.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18520" y="638251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900" b="0">
                <a:solidFill>
                  <a:srgbClr val="5F6973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" cy="1371600"/>
          </a:xfrm>
          <a:prstGeom prst="rect">
            <a:avLst/>
          </a:prstGeom>
          <a:solidFill>
            <a:srgbClr val="185B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02920" y="438912"/>
            <a:ext cx="11155680" cy="5897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621792"/>
            <a:ext cx="105613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2800" b="1" dirty="0">
                <a:solidFill>
                  <a:srgbClr val="082A52"/>
                </a:solidFill>
                <a:latin typeface="Aptos"/>
              </a:rPr>
              <a:t>Types and Branches of AI</a:t>
            </a:r>
          </a:p>
        </p:txBody>
      </p:sp>
      <p:sp>
        <p:nvSpPr>
          <p:cNvPr id="7" name="Rectangle 6"/>
          <p:cNvSpPr/>
          <p:nvPr/>
        </p:nvSpPr>
        <p:spPr>
          <a:xfrm>
            <a:off x="5166360" y="1179576"/>
            <a:ext cx="1828800" cy="50292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481328"/>
            <a:ext cx="10241280" cy="3977639"/>
          </a:xfrm>
          <a:prstGeom prst="rect">
            <a:avLst/>
          </a:prstGeom>
          <a:noFill/>
        </p:spPr>
        <p:txBody>
          <a:bodyPr wrap="square" lIns="73152" tIns="54864" rIns="73152" bIns="36576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Narrow AI: designed to perform a specific task, such as translation or voice recognition.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General AI: a theoretical form of AI that would be able to perform a wide range of intellectual tasks.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Machine Learning (ML): enables computers to learn patterns from data without being programmed for every situation.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Deep Learning (DL): uses multi-layer neural networks for tasks such as image and speech recognition.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Other important areas include Natural Language Processing, Computer Vision and Robotics.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38251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900" b="0">
                <a:solidFill>
                  <a:srgbClr val="5F6973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43000" cy="182880"/>
          </a:xfrm>
          <a:prstGeom prst="rect">
            <a:avLst/>
          </a:prstGeom>
          <a:solidFill>
            <a:srgbClr val="185B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064240" y="6355080"/>
            <a:ext cx="1124712" cy="50292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02920" y="438912"/>
            <a:ext cx="11155680" cy="5897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621792"/>
            <a:ext cx="105613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2800" b="1" dirty="0">
                <a:solidFill>
                  <a:srgbClr val="082A52"/>
                </a:solidFill>
                <a:latin typeface="Aptos"/>
              </a:rPr>
              <a:t>Machine Learning and Applications of AI</a:t>
            </a:r>
          </a:p>
        </p:txBody>
      </p:sp>
      <p:sp>
        <p:nvSpPr>
          <p:cNvPr id="7" name="Rectangle 6"/>
          <p:cNvSpPr/>
          <p:nvPr/>
        </p:nvSpPr>
        <p:spPr>
          <a:xfrm>
            <a:off x="5166360" y="1179576"/>
            <a:ext cx="1828800" cy="50292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481328"/>
            <a:ext cx="10241280" cy="3262432"/>
          </a:xfrm>
          <a:prstGeom prst="rect">
            <a:avLst/>
          </a:prstGeom>
          <a:noFill/>
        </p:spPr>
        <p:txBody>
          <a:bodyPr wrap="square" lIns="73152" tIns="54864" rIns="73152" bIns="36576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Machine Learning uses examples and data to train a model to make predictions or decisions.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Supervised learning uses labelled examples; unsupervised learning finds patterns in </a:t>
            </a:r>
            <a:r>
              <a:rPr sz="2200" dirty="0" err="1"/>
              <a:t>unlabelled</a:t>
            </a:r>
            <a:r>
              <a:rPr sz="2200" dirty="0"/>
              <a:t> data.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AI is used in healthcare for image analysis, in banking for fraud detection and in education for personalized learning.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It is also used in transport, agriculture, customer support and online shopping.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Responsible AI should be fair, safe, transparent and respectful of privacy.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5532120"/>
            <a:ext cx="10241280" cy="530352"/>
          </a:xfrm>
          <a:prstGeom prst="roundRect">
            <a:avLst>
              <a:gd name="adj" fmla="val 8000"/>
            </a:avLst>
          </a:prstGeom>
          <a:solidFill>
            <a:srgbClr val="E6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78992" y="5632704"/>
            <a:ext cx="992124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400" b="1">
                <a:solidFill>
                  <a:srgbClr val="082A52"/>
                </a:solidFill>
                <a:latin typeface="Aptos"/>
              </a:rPr>
              <a:t>Example: an email filter learns from previous messages to identify unwanted mail.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38251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900" b="0">
                <a:solidFill>
                  <a:srgbClr val="5F6973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10312" cy="685800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10312" y="0"/>
            <a:ext cx="91440" cy="6858000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0881360" y="0"/>
            <a:ext cx="1307592" cy="182880"/>
          </a:xfrm>
          <a:prstGeom prst="rect">
            <a:avLst/>
          </a:prstGeom>
          <a:solidFill>
            <a:srgbClr val="185B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521440" y="182880"/>
            <a:ext cx="667512" cy="109728"/>
          </a:xfrm>
          <a:prstGeom prst="rect">
            <a:avLst/>
          </a:prstGeom>
          <a:solidFill>
            <a:srgbClr val="F6BE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02920" y="438912"/>
            <a:ext cx="11155680" cy="5897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621792"/>
            <a:ext cx="105613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2800" b="1" dirty="0">
                <a:solidFill>
                  <a:srgbClr val="082A52"/>
                </a:solidFill>
                <a:latin typeface="Aptos"/>
              </a:rPr>
              <a:t>Developing a Simple AI Project</a:t>
            </a:r>
          </a:p>
        </p:txBody>
      </p:sp>
      <p:sp>
        <p:nvSpPr>
          <p:cNvPr id="8" name="Rectangle 7"/>
          <p:cNvSpPr/>
          <p:nvPr/>
        </p:nvSpPr>
        <p:spPr>
          <a:xfrm>
            <a:off x="5166360" y="1179576"/>
            <a:ext cx="1828800" cy="50292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1481328"/>
            <a:ext cx="10241280" cy="2700739"/>
          </a:xfrm>
          <a:prstGeom prst="rect">
            <a:avLst/>
          </a:prstGeom>
          <a:noFill/>
        </p:spPr>
        <p:txBody>
          <a:bodyPr wrap="square" lIns="73152" tIns="54864" rIns="73152" bIns="36576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lang="en-US" sz="2200" dirty="0"/>
              <a:t>•  Identify the problem that the AI system should solve.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lang="en-US" sz="2200" dirty="0"/>
              <a:t>•  Collect relevant and reliable data for the problem.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lang="en-US" sz="2200" dirty="0"/>
              <a:t>•  Clean and prepare the data by removing errors and handling missing values.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lang="en-US" sz="2200" dirty="0"/>
              <a:t>•  Choose an appropriate algorithm and train the model using the prepared data.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lang="en-US" sz="2200" dirty="0"/>
              <a:t>•  Test the model, evaluate its performance and improve it when necessary.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lang="en-US" sz="2200" dirty="0"/>
              <a:t>•  Present the results clearly and use the system responsibly.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5532120"/>
            <a:ext cx="10241280" cy="530352"/>
          </a:xfrm>
          <a:prstGeom prst="roundRect">
            <a:avLst>
              <a:gd name="adj" fmla="val 8000"/>
            </a:avLst>
          </a:prstGeom>
          <a:solidFill>
            <a:srgbClr val="E6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78992" y="5632704"/>
            <a:ext cx="992124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082A52"/>
                </a:solidFill>
                <a:latin typeface="Aptos"/>
              </a:rPr>
              <a:t>AI project flow: Problem → Data → Preparation → Training → Testing → Result.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18520" y="638251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900" b="0">
                <a:solidFill>
                  <a:srgbClr val="5F6973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" cy="1371600"/>
          </a:xfrm>
          <a:prstGeom prst="rect">
            <a:avLst/>
          </a:prstGeom>
          <a:solidFill>
            <a:srgbClr val="185B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02920" y="438912"/>
            <a:ext cx="11155680" cy="5897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621792"/>
            <a:ext cx="105613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2800" b="1" dirty="0">
                <a:solidFill>
                  <a:srgbClr val="082A52"/>
                </a:solidFill>
                <a:latin typeface="Aptos"/>
              </a:rPr>
              <a:t>Introduction to Data Science Using Python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166360" y="1179576"/>
            <a:ext cx="1828800" cy="50292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481328"/>
            <a:ext cx="10241280" cy="3262432"/>
          </a:xfrm>
          <a:prstGeom prst="rect">
            <a:avLst/>
          </a:prstGeom>
          <a:noFill/>
        </p:spPr>
        <p:txBody>
          <a:bodyPr wrap="square" lIns="73152" tIns="54864" rIns="73152" bIns="36576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lang="en-US" sz="2200" dirty="0"/>
              <a:t>•  Data Science is the process of collecting, organizing, </a:t>
            </a:r>
            <a:r>
              <a:rPr lang="en-US" sz="2200" dirty="0" err="1"/>
              <a:t>analysing</a:t>
            </a:r>
            <a:r>
              <a:rPr lang="en-US" sz="2200" dirty="0"/>
              <a:t> and interpreting data to discover useful information.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lang="en-US" sz="2200" dirty="0"/>
              <a:t>•  It combines statistics, programming, data analysis and subject knowledge.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lang="en-US" sz="2200" dirty="0"/>
              <a:t>•  Python is widely used because it has simple syntax and many libraries for working with data.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lang="en-US" sz="2200" dirty="0"/>
              <a:t>•  A typical data science workflow includes data collection, cleaning, analysis, visualization and communication.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lang="en-US" sz="2200" dirty="0"/>
              <a:t>•  Data Science helps organizations make evidence-based decisions.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5532120"/>
            <a:ext cx="10241280" cy="530352"/>
          </a:xfrm>
          <a:prstGeom prst="roundRect">
            <a:avLst>
              <a:gd name="adj" fmla="val 8000"/>
            </a:avLst>
          </a:prstGeom>
          <a:solidFill>
            <a:srgbClr val="E6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78992" y="5632704"/>
            <a:ext cx="992124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400" b="1">
                <a:solidFill>
                  <a:srgbClr val="082A52"/>
                </a:solidFill>
                <a:latin typeface="Aptos"/>
              </a:rPr>
              <a:t>Python makes it easier to work with data from the first step to the final result.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38251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900" b="0">
                <a:solidFill>
                  <a:srgbClr val="5F6973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43000" cy="182880"/>
          </a:xfrm>
          <a:prstGeom prst="rect">
            <a:avLst/>
          </a:prstGeom>
          <a:solidFill>
            <a:srgbClr val="185B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064240" y="6355080"/>
            <a:ext cx="1124712" cy="50292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02920" y="438912"/>
            <a:ext cx="11155680" cy="5897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621792"/>
            <a:ext cx="105613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2800" b="1" dirty="0">
                <a:solidFill>
                  <a:srgbClr val="082A52"/>
                </a:solidFill>
                <a:latin typeface="Aptos"/>
              </a:rPr>
              <a:t>Python Basics: Data Types and Operators</a:t>
            </a:r>
          </a:p>
        </p:txBody>
      </p:sp>
      <p:sp>
        <p:nvSpPr>
          <p:cNvPr id="7" name="Rectangle 6"/>
          <p:cNvSpPr/>
          <p:nvPr/>
        </p:nvSpPr>
        <p:spPr>
          <a:xfrm>
            <a:off x="5166360" y="1179576"/>
            <a:ext cx="1828800" cy="50292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481328"/>
            <a:ext cx="10241280" cy="3262432"/>
          </a:xfrm>
          <a:prstGeom prst="rect">
            <a:avLst/>
          </a:prstGeom>
          <a:noFill/>
        </p:spPr>
        <p:txBody>
          <a:bodyPr wrap="square" lIns="73152" tIns="54864" rIns="73152" bIns="36576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Variables are used to store values. Python does not require a separate type declaration.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Common data types include int (whole numbers), float (decimal numbers), str (text) and bool (True or False).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Arithmetic operators: +, -, *, /, //, %, **.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Comparison operators: ==, !=, &gt;, &lt;, &gt;= and &lt;=. Logical operators include and, or and not.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Example: age = 18; mark = 85.5; name = 'Vignesh'; passed = True.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5532120"/>
            <a:ext cx="10241280" cy="530352"/>
          </a:xfrm>
          <a:prstGeom prst="roundRect">
            <a:avLst>
              <a:gd name="adj" fmla="val 8000"/>
            </a:avLst>
          </a:prstGeom>
          <a:solidFill>
            <a:srgbClr val="E6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78992" y="5632704"/>
            <a:ext cx="992124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400" b="1">
                <a:solidFill>
                  <a:srgbClr val="082A52"/>
                </a:solidFill>
                <a:latin typeface="Aptos"/>
              </a:rPr>
              <a:t>Python code example: total = 10 + 20  →  print(total)  →  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38251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900" b="0">
                <a:solidFill>
                  <a:srgbClr val="5F6973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10312" cy="685800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10312" y="0"/>
            <a:ext cx="91440" cy="6858000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0881360" y="0"/>
            <a:ext cx="1307592" cy="182880"/>
          </a:xfrm>
          <a:prstGeom prst="rect">
            <a:avLst/>
          </a:prstGeom>
          <a:solidFill>
            <a:srgbClr val="185B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521440" y="182880"/>
            <a:ext cx="667512" cy="109728"/>
          </a:xfrm>
          <a:prstGeom prst="rect">
            <a:avLst/>
          </a:prstGeom>
          <a:solidFill>
            <a:srgbClr val="F6BE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02920" y="438912"/>
            <a:ext cx="11155680" cy="5897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621792"/>
            <a:ext cx="105613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2800" b="1" dirty="0">
                <a:solidFill>
                  <a:srgbClr val="082A52"/>
                </a:solidFill>
                <a:latin typeface="Aptos"/>
              </a:rPr>
              <a:t>Python Data Structures and Decision Making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5166360" y="1179576"/>
            <a:ext cx="1828800" cy="50292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1481328"/>
            <a:ext cx="10241280" cy="3716402"/>
          </a:xfrm>
          <a:prstGeom prst="rect">
            <a:avLst/>
          </a:prstGeom>
          <a:noFill/>
        </p:spPr>
        <p:txBody>
          <a:bodyPr wrap="square" lIns="73152" tIns="54864" rIns="73152" bIns="36576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List: stores an ordered, changeable collection. Example: marks = [75, 80, 90].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Tuple: stores an ordered collection that cannot be changed. Example: point = (10, 20).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Set: stores unique values. Example: numbers = {1, 2, 3}.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Dictionary: stores key-value pairs. Example: student = {'name': 'Vignesh', 'mark': 85}.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if, </a:t>
            </a:r>
            <a:r>
              <a:rPr sz="2200" dirty="0" err="1"/>
              <a:t>elif</a:t>
            </a:r>
            <a:r>
              <a:rPr sz="2200" dirty="0"/>
              <a:t> and else statements allow a program to choose actions based on conditions.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Loops such as for and while repeat a set of instructions.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5532120"/>
            <a:ext cx="10241280" cy="530352"/>
          </a:xfrm>
          <a:prstGeom prst="roundRect">
            <a:avLst>
              <a:gd name="adj" fmla="val 8000"/>
            </a:avLst>
          </a:prstGeom>
          <a:solidFill>
            <a:srgbClr val="E6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78992" y="5632704"/>
            <a:ext cx="992124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400" b="1">
                <a:solidFill>
                  <a:srgbClr val="082A52"/>
                </a:solidFill>
                <a:latin typeface="Aptos"/>
              </a:rPr>
              <a:t>Example: if mark &gt;= 50: print('Pass') else: print('Try again')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18520" y="638251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900" b="0">
                <a:solidFill>
                  <a:srgbClr val="5F6973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" cy="1371600"/>
          </a:xfrm>
          <a:prstGeom prst="rect">
            <a:avLst/>
          </a:prstGeom>
          <a:solidFill>
            <a:srgbClr val="185B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02920" y="438912"/>
            <a:ext cx="11155680" cy="5897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621792"/>
            <a:ext cx="105613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2800" b="1" dirty="0">
                <a:solidFill>
                  <a:srgbClr val="082A52"/>
                </a:solidFill>
                <a:latin typeface="Aptos"/>
              </a:rPr>
              <a:t>Python Libraries and Conclusion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166360" y="1179576"/>
            <a:ext cx="1828800" cy="50292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481328"/>
            <a:ext cx="10241280" cy="3377848"/>
          </a:xfrm>
          <a:prstGeom prst="rect">
            <a:avLst/>
          </a:prstGeom>
          <a:noFill/>
        </p:spPr>
        <p:txBody>
          <a:bodyPr wrap="square" lIns="73152" tIns="54864" rIns="73152" bIns="36576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NumPy supports numerical calculations and working with arrays.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Pandas helps organize and </a:t>
            </a:r>
            <a:r>
              <a:rPr sz="2200" dirty="0" err="1"/>
              <a:t>analyse</a:t>
            </a:r>
            <a:r>
              <a:rPr sz="2200" dirty="0"/>
              <a:t> data using Series and </a:t>
            </a:r>
            <a:r>
              <a:rPr sz="2200" dirty="0" err="1"/>
              <a:t>DataFrames</a:t>
            </a:r>
            <a:r>
              <a:rPr sz="2200" dirty="0"/>
              <a:t>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Matplotlib is used to create charts and graphs for understanding data.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These libraries help convert raw data into meaningful information.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AI and Data Science are useful fields, and Python provides tools to build practical solutions.</a:t>
            </a:r>
          </a:p>
          <a:p>
            <a:pPr>
              <a:spcAft>
                <a:spcPts val="900"/>
              </a:spcAft>
              <a:defRPr sz="1600">
                <a:solidFill>
                  <a:srgbClr val="192330"/>
                </a:solidFill>
                <a:latin typeface="Aptos"/>
              </a:defRPr>
            </a:pPr>
            <a:r>
              <a:rPr sz="2200" dirty="0"/>
              <a:t>•  Learning the basics of AI, Python and data analysis is a strong starting point for future projects.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5532120"/>
            <a:ext cx="10241280" cy="530352"/>
          </a:xfrm>
          <a:prstGeom prst="roundRect">
            <a:avLst>
              <a:gd name="adj" fmla="val 8000"/>
            </a:avLst>
          </a:prstGeom>
          <a:solidFill>
            <a:srgbClr val="E6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78992" y="5632704"/>
            <a:ext cx="992124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400" b="1">
                <a:solidFill>
                  <a:srgbClr val="082A52"/>
                </a:solidFill>
                <a:latin typeface="Aptos"/>
              </a:rPr>
              <a:t>Final line: AI gives computers intelligent abilities, while Data Science turns data into useful knowledge.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38251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900" b="0">
                <a:solidFill>
                  <a:srgbClr val="5F6973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19456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5B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502920"/>
            <a:ext cx="11064240" cy="5715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548640" y="502920"/>
            <a:ext cx="201168" cy="5715000"/>
          </a:xfrm>
          <a:prstGeom prst="rect">
            <a:avLst/>
          </a:prstGeom>
          <a:solidFill>
            <a:srgbClr val="4CB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1411712" y="502920"/>
            <a:ext cx="201168" cy="5715000"/>
          </a:xfrm>
          <a:prstGeom prst="rect">
            <a:avLst/>
          </a:prstGeom>
          <a:solidFill>
            <a:srgbClr val="08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AC5585B0-FD70-F33A-E96C-A8B372701B3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6263" y="861822"/>
            <a:ext cx="7059167" cy="49971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890</Words>
  <Application>Microsoft Office PowerPoint</Application>
  <PresentationFormat>Widescreen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Elayabharathi</dc:creator>
  <cp:keywords/>
  <dc:description>generated using python-pptx</dc:description>
  <cp:lastModifiedBy>elayabharathi p</cp:lastModifiedBy>
  <cp:revision>3</cp:revision>
  <dcterms:created xsi:type="dcterms:W3CDTF">2013-01-27T09:14:16Z</dcterms:created>
  <dcterms:modified xsi:type="dcterms:W3CDTF">2026-11-02T14:26:22Z</dcterms:modified>
  <cp:category/>
</cp:coreProperties>
</file>